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6"/>
  </p:notes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7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-876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7/18/2020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7/18/2020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xmlns="" id="{6F40FBDA-CEB1-40F0-9AB9-BD9C402D70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xmlns="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087" y="4613602"/>
            <a:ext cx="9070848" cy="457201"/>
          </a:xfrm>
        </p:spPr>
        <p:txBody>
          <a:bodyPr>
            <a:normAutofit/>
          </a:bodyPr>
          <a:lstStyle/>
          <a:p>
            <a:pPr lvl="0" algn="r">
              <a:buSzPts val="1440"/>
            </a:pPr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EVERYBODY HAS SOMETHING TO  TEACH AND SOMETHING TO  LEARN</a:t>
            </a:r>
            <a:endParaRPr lang="en-I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35" y="1655442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UNIQUE ADVANTAGES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72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lvl="0">
              <a:buSzPts val="1440"/>
            </a:pP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First to Market </a:t>
            </a:r>
            <a:r>
              <a:rPr lang="en-IN" sz="2400" dirty="0">
                <a:latin typeface="Tw Cen MT Condensed" pitchFamily="34" charset="0"/>
              </a:rPr>
              <a:t>content platform for interactive live learning of non-academic skills.</a:t>
            </a:r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marL="91440" lvl="0">
              <a:buSzPts val="1440"/>
            </a:pPr>
            <a:r>
              <a:rPr lang="en-IN" sz="2400" dirty="0">
                <a:latin typeface="Tw Cen MT Condensed" pitchFamily="34" charset="0"/>
              </a:rPr>
              <a:t>Utilizing a community based approach enabling people with similar interests to form a Social Network of knowledge sharing resulting in </a:t>
            </a: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loyal customer base due to deeper customer engagement</a:t>
            </a:r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marL="91440" lvl="0">
              <a:buSzPts val="1440"/>
            </a:pPr>
            <a:r>
              <a:rPr lang="en-IN" sz="2400" dirty="0">
                <a:latin typeface="Tw Cen MT Condensed" pitchFamily="34" charset="0"/>
              </a:rPr>
              <a:t>Setting a trailblazer initiative to give an opportunity for people to </a:t>
            </a: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showcase their talent earning deserved recognition and feedback</a:t>
            </a:r>
            <a:r>
              <a:rPr lang="en-IN" sz="2400" dirty="0">
                <a:latin typeface="Tw Cen MT Condensed" pitchFamily="34" charset="0"/>
              </a:rPr>
              <a:t> also motivating others by creating challenges, events expanding the limits of a learning platform.</a:t>
            </a:r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marL="91440" lvl="0">
              <a:buSzPts val="1440"/>
            </a:pPr>
            <a:r>
              <a:rPr lang="en-IN" sz="2400" dirty="0">
                <a:latin typeface="Tw Cen MT Condensed" pitchFamily="34" charset="0"/>
              </a:rPr>
              <a:t>Massive user base due to the </a:t>
            </a: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inclusion of people of all ages  from all walks of life </a:t>
            </a:r>
            <a:r>
              <a:rPr lang="en-IN" sz="2400" dirty="0">
                <a:latin typeface="Tw Cen MT Condensed" pitchFamily="34" charset="0"/>
              </a:rPr>
              <a:t>occupying a dual role  with teaching their expertise and learning a skill of their liking.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7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THE TEAM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374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251459">
              <a:buSzPts val="1440"/>
            </a:pP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SARAVANAN </a:t>
            </a: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itchFamily="34" charset="0"/>
              </a:rPr>
              <a:t>- The Dreamer, Opportunist, Strategist</a:t>
            </a:r>
            <a:r>
              <a:rPr lang="en-I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itchFamily="34" charset="0"/>
              </a:rPr>
              <a:t>, Pathfinder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w Cen MT Condensed" pitchFamily="34" charset="0"/>
            </a:endParaRPr>
          </a:p>
          <a:p>
            <a:pPr marL="342900" lvl="0" indent="-251459">
              <a:buSzPts val="1440"/>
            </a:pP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itchFamily="34" charset="0"/>
            </a:endParaRPr>
          </a:p>
          <a:p>
            <a:pPr marL="342900" lvl="0" indent="-251459">
              <a:buSzPts val="1440"/>
            </a:pP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NAVEEN </a:t>
            </a:r>
            <a:r>
              <a:rPr lang="en-IN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itchFamily="34" charset="0"/>
              </a:rPr>
              <a:t>- The Realist, Thinker, Programmer, </a:t>
            </a:r>
            <a:r>
              <a:rPr lang="en-IN" sz="4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itchFamily="34" charset="0"/>
              </a:rPr>
              <a:t>Planner</a:t>
            </a: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w Cen MT Condensed" pitchFamily="34" charset="0"/>
            </a:endParaRPr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3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Tw Cen MT Condensed Extra Bold" pitchFamily="34" charset="0"/>
              </a:rPr>
              <a:t>THE PROBLEM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7" name="TextBox 6"/>
          <p:cNvSpPr txBox="1"/>
          <p:nvPr/>
        </p:nvSpPr>
        <p:spPr>
          <a:xfrm>
            <a:off x="838199" y="1753382"/>
            <a:ext cx="10563225" cy="496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 smtClean="0">
                <a:solidFill>
                  <a:srgbClr val="FF0000"/>
                </a:solidFill>
                <a:latin typeface="Tw Cen MT Condensed" pitchFamily="34" charset="0"/>
              </a:rPr>
              <a:t>Supplemental </a:t>
            </a: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skills</a:t>
            </a:r>
            <a:r>
              <a:rPr lang="en-IN" sz="2400" dirty="0">
                <a:latin typeface="Tw Cen MT Condensed" pitchFamily="34" charset="0"/>
              </a:rPr>
              <a:t> regarded as merely hobbies and valued less than academics rather than as a career aid  and an </a:t>
            </a:r>
            <a:r>
              <a:rPr lang="en-IN" sz="2400" dirty="0" smtClean="0">
                <a:latin typeface="Tw Cen MT Condensed" pitchFamily="34" charset="0"/>
              </a:rPr>
              <a:t>career builder.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Lack of an interactive platform </a:t>
            </a:r>
            <a:r>
              <a:rPr lang="en-IN" sz="2400" dirty="0">
                <a:latin typeface="Tw Cen MT Condensed" pitchFamily="34" charset="0"/>
              </a:rPr>
              <a:t>for learning skills live limiting interest, focus and inhibiting effective knowledge transfer as most content is offered offline.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Failure to create a bond </a:t>
            </a:r>
            <a:r>
              <a:rPr lang="en-IN" sz="2400" dirty="0">
                <a:latin typeface="Tw Cen MT Condensed" pitchFamily="34" charset="0"/>
              </a:rPr>
              <a:t>between the tutor and pupil leading to reduced engagement resembling a business transaction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Limited focus and importance given to the expertise of </a:t>
            </a: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Retirees and Homemakers </a:t>
            </a:r>
            <a:r>
              <a:rPr lang="en-IN" sz="2400" dirty="0">
                <a:latin typeface="Tw Cen MT Condensed" pitchFamily="34" charset="0"/>
              </a:rPr>
              <a:t>depreciating the value in the society.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Learning as a community </a:t>
            </a:r>
            <a:r>
              <a:rPr lang="en-IN" sz="2400" dirty="0">
                <a:latin typeface="Tw Cen MT Condensed" pitchFamily="34" charset="0"/>
              </a:rPr>
              <a:t>largely missing resulting in massive knowledge and skill gaps within localities.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solidFill>
                  <a:srgbClr val="FF0000"/>
                </a:solidFill>
                <a:latin typeface="Tw Cen MT Condensed" pitchFamily="34" charset="0"/>
              </a:rPr>
              <a:t>Underutilization and identification of existing talent  </a:t>
            </a:r>
            <a:r>
              <a:rPr lang="en-IN" sz="2400" dirty="0">
                <a:latin typeface="Tw Cen MT Condensed" pitchFamily="34" charset="0"/>
              </a:rPr>
              <a:t>and lack of sufficient platform and resources to develop and nurture skills into maturity.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9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SOLUTION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96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Increased diversification of content through presence of  wide range of instructors in different age groups and expertise allowing them to  showcase their uniqueness</a:t>
            </a:r>
            <a:r>
              <a:rPr lang="en-IN" sz="2400" dirty="0" smtClean="0">
                <a:latin typeface="Tw Cen MT Condensed" pitchFamily="34" charset="0"/>
              </a:rPr>
              <a:t>.</a:t>
            </a:r>
            <a:endParaRPr lang="en-IN" sz="2400" dirty="0">
              <a:latin typeface="Tw Cen MT Condensed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Greater importance given to learning skills beyond academics live through ‘Reciprocal peer tutoring’ known to create better understanding</a:t>
            </a:r>
            <a:r>
              <a:rPr lang="en-IN" sz="2400" dirty="0" smtClean="0">
                <a:latin typeface="Tw Cen MT Condensed" pitchFamily="34" charset="0"/>
              </a:rPr>
              <a:t>.</a:t>
            </a:r>
            <a:endParaRPr lang="en-IN" sz="2400" dirty="0">
              <a:latin typeface="Tw Cen MT Condensed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Enlisting instructors whose sole focus on sharing their knowledge rather than achieving a sizeable income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Incorporating regional languages in the platform to prevent not knowing English becoming a boundary for learning.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Greater focus on retirees and home makers to ensure their skills are utilized appreciating their contribution to society.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Enabling some people in rural areas to become first generation online information consumers promoting easier access to grasp evolving technologies in areas such as Agriculture</a:t>
            </a:r>
            <a:r>
              <a:rPr lang="en-IN" sz="2400" dirty="0" smtClean="0">
                <a:latin typeface="Tw Cen MT Condensed" pitchFamily="34" charset="0"/>
              </a:rPr>
              <a:t>, Business </a:t>
            </a:r>
            <a:r>
              <a:rPr lang="en-IN" sz="2400" dirty="0">
                <a:latin typeface="Tw Cen MT Condensed" pitchFamily="34" charset="0"/>
              </a:rPr>
              <a:t>and related areas.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8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CORE FEATURES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829582"/>
            <a:ext cx="10563225" cy="416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1332"/>
            </a:pPr>
            <a:r>
              <a:rPr lang="en-IN" sz="2400" dirty="0">
                <a:latin typeface="Tw Cen MT Condensed" pitchFamily="34" charset="0"/>
              </a:rPr>
              <a:t>Identification of skilled personnel in every locality, showcasing their talent and making them earn supplemental Income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332"/>
            </a:pPr>
            <a:r>
              <a:rPr lang="en-IN" sz="2400" dirty="0">
                <a:latin typeface="Tw Cen MT Condensed" pitchFamily="34" charset="0"/>
              </a:rPr>
              <a:t>Increased range of free content both online and offline making the platform accessible for people with low Income.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665"/>
            </a:pPr>
            <a:r>
              <a:rPr lang="en-IN" sz="2400" dirty="0">
                <a:latin typeface="Tw Cen MT Condensed" pitchFamily="34" charset="0"/>
              </a:rPr>
              <a:t>Creating a personal connection between the Instructor and the learner leading to a bond of mentorship that builds trust leading to satisfaction on both sides.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332"/>
            </a:pPr>
            <a:r>
              <a:rPr lang="en-IN" sz="2400" dirty="0">
                <a:latin typeface="Tw Cen MT Condensed" pitchFamily="34" charset="0"/>
              </a:rPr>
              <a:t>Incorporating the platform in regional languages ensuring deeper engagement and allowing learners with minimal </a:t>
            </a:r>
            <a:r>
              <a:rPr lang="en-IN" sz="2400" dirty="0" smtClean="0">
                <a:latin typeface="Tw Cen MT Condensed" pitchFamily="34" charset="0"/>
              </a:rPr>
              <a:t>English </a:t>
            </a:r>
            <a:r>
              <a:rPr lang="en-IN" sz="2400" dirty="0">
                <a:latin typeface="Tw Cen MT Condensed" pitchFamily="34" charset="0"/>
              </a:rPr>
              <a:t>skills to easily access the platform.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332"/>
            </a:pPr>
            <a:r>
              <a:rPr lang="en-IN" sz="2400" dirty="0">
                <a:latin typeface="Tw Cen MT Condensed" pitchFamily="34" charset="0"/>
              </a:rPr>
              <a:t>Higher focus on tier – II and tier-III regions to promote talent development and </a:t>
            </a:r>
            <a:r>
              <a:rPr lang="en-IN" sz="2400" dirty="0" err="1">
                <a:latin typeface="Tw Cen MT Condensed" pitchFamily="34" charset="0"/>
              </a:rPr>
              <a:t>multiskilled</a:t>
            </a:r>
            <a:r>
              <a:rPr lang="en-IN" sz="2400" dirty="0">
                <a:latin typeface="Tw Cen MT Condensed" pitchFamily="34" charset="0"/>
              </a:rPr>
              <a:t> workforce.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TARGET AUDIENCE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961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buSzPts val="1224"/>
            </a:pPr>
            <a:r>
              <a:rPr lang="en-IN" sz="2400" dirty="0">
                <a:latin typeface="Tw Cen MT Condensed" pitchFamily="34" charset="0"/>
              </a:rPr>
              <a:t>Kids and young </a:t>
            </a:r>
            <a:r>
              <a:rPr lang="en-IN" sz="2400" dirty="0" err="1">
                <a:latin typeface="Tw Cen MT Condensed" pitchFamily="34" charset="0"/>
              </a:rPr>
              <a:t>millennials</a:t>
            </a:r>
            <a:r>
              <a:rPr lang="en-IN" sz="2400" dirty="0">
                <a:latin typeface="Tw Cen MT Condensed" pitchFamily="34" charset="0"/>
              </a:rPr>
              <a:t> try out variety of interests across multiple areas and find out the skill that most interests them and gain guidance to reach competency.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Working Professionals can update their skills by learning supplemental skills that result in career advancement.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Upcoming musicians, artists can teach their expertise earning a supplemental Income thereby earning accreditation and validation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Retirees who held prominent positions in the society could share their experience and serve as a mentor for young entrepreneurs.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Existing Vocational teaching </a:t>
            </a:r>
            <a:r>
              <a:rPr lang="en-IN" sz="2400" dirty="0" err="1">
                <a:latin typeface="Tw Cen MT Condensed" pitchFamily="34" charset="0"/>
              </a:rPr>
              <a:t>centers</a:t>
            </a:r>
            <a:r>
              <a:rPr lang="en-IN" sz="2400" dirty="0">
                <a:latin typeface="Tw Cen MT Condensed" pitchFamily="34" charset="0"/>
              </a:rPr>
              <a:t> can utilize our platform and gain a larger online presence enrolling new candidates.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2400" dirty="0">
                <a:latin typeface="Tw Cen MT Condensed" pitchFamily="34" charset="0"/>
              </a:rPr>
              <a:t>Schools and other academic institutions can gain access to a host of guest lectures and live Q&amp;A sessions from prominent experts in different fields.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MARKET SIZE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3521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2400" dirty="0">
                <a:latin typeface="Tw Cen MT Condensed" pitchFamily="34" charset="0"/>
              </a:rPr>
              <a:t>Indian student population: 330 million </a:t>
            </a:r>
            <a:r>
              <a:rPr lang="en-IN" sz="2400" dirty="0" err="1">
                <a:latin typeface="Tw Cen MT Condensed" pitchFamily="34" charset="0"/>
              </a:rPr>
              <a:t>approx</a:t>
            </a:r>
            <a:endParaRPr lang="en-IN" sz="2400" dirty="0">
              <a:latin typeface="Tw Cen MT Condensed" pitchFamily="34" charset="0"/>
            </a:endParaRP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Total workforce in India : 470 million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Workforce with online presence and needs </a:t>
            </a:r>
            <a:r>
              <a:rPr lang="en-IN" sz="2400" dirty="0" err="1">
                <a:latin typeface="Tw Cen MT Condensed" pitchFamily="34" charset="0"/>
              </a:rPr>
              <a:t>upskilling</a:t>
            </a:r>
            <a:r>
              <a:rPr lang="en-IN" sz="2400" dirty="0">
                <a:latin typeface="Tw Cen MT Condensed" pitchFamily="34" charset="0"/>
              </a:rPr>
              <a:t>/ Reskilling : 180 million </a:t>
            </a:r>
            <a:r>
              <a:rPr lang="en-IN" sz="2400" dirty="0" err="1">
                <a:latin typeface="Tw Cen MT Condensed" pitchFamily="34" charset="0"/>
              </a:rPr>
              <a:t>approx</a:t>
            </a:r>
            <a:endParaRPr lang="en-IN" sz="2400" dirty="0">
              <a:latin typeface="Tw Cen MT Condensed" pitchFamily="34" charset="0"/>
            </a:endParaRP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Population of skilled Retirees and Homemakers : 20 million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Assuming a market penetration of 70 </a:t>
            </a:r>
            <a:r>
              <a:rPr lang="en-IN" sz="2400" dirty="0" err="1">
                <a:latin typeface="Tw Cen MT Condensed" pitchFamily="34" charset="0"/>
              </a:rPr>
              <a:t>percent</a:t>
            </a:r>
            <a:r>
              <a:rPr lang="en-IN" sz="2400" dirty="0">
                <a:latin typeface="Tw Cen MT Condensed" pitchFamily="34" charset="0"/>
              </a:rPr>
              <a:t> the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      </a:t>
            </a:r>
            <a:r>
              <a:rPr lang="en-IN" sz="2400" u="sng" dirty="0">
                <a:solidFill>
                  <a:srgbClr val="002060"/>
                </a:solidFill>
                <a:latin typeface="Tw Cen MT Condensed Extra Bold" pitchFamily="34" charset="0"/>
              </a:rPr>
              <a:t>Total Addressable market (TAM): 570 million people.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 fontScale="90000"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GO TO MARKET STRATEGY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8" y="1648607"/>
            <a:ext cx="10563225" cy="3762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2400" dirty="0">
                <a:latin typeface="Tw Cen MT Condensed" pitchFamily="34" charset="0"/>
              </a:rPr>
              <a:t>Riding the wave of people’s inclination towards e- learning due to lockdown and people are getting used to learning online  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 Web based application rendering simplicity and usability among the masses.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 Recognising the increasing user base of internet users in Tier II, Tier III and offering the portal in various regional languages 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Meeting future demand for reskilling in focus areas such as AI, </a:t>
            </a:r>
            <a:r>
              <a:rPr lang="en-IN" sz="2400" dirty="0" err="1">
                <a:latin typeface="Tw Cen MT Condensed" pitchFamily="34" charset="0"/>
              </a:rPr>
              <a:t>Blockchain</a:t>
            </a:r>
            <a:r>
              <a:rPr lang="en-IN" sz="2400" dirty="0">
                <a:latin typeface="Tw Cen MT Condensed" pitchFamily="34" charset="0"/>
              </a:rPr>
              <a:t> </a:t>
            </a:r>
            <a:r>
              <a:rPr lang="en-IN" sz="2400" dirty="0" err="1">
                <a:latin typeface="Tw Cen MT Condensed" pitchFamily="34" charset="0"/>
              </a:rPr>
              <a:t>etc</a:t>
            </a:r>
            <a:endParaRPr lang="en-IN" sz="2400" dirty="0">
              <a:latin typeface="Tw Cen MT Condensed" pitchFamily="34" charset="0"/>
            </a:endParaRPr>
          </a:p>
          <a:p>
            <a:pPr lvl="0">
              <a:spcBef>
                <a:spcPts val="1000"/>
              </a:spcBef>
              <a:buSzPts val="1440"/>
            </a:pPr>
            <a:r>
              <a:rPr lang="en-IN" sz="2400" dirty="0">
                <a:latin typeface="Tw Cen MT Condensed" pitchFamily="34" charset="0"/>
              </a:rPr>
              <a:t> Simple sign on process and added profile video maker to allow people get </a:t>
            </a:r>
            <a:r>
              <a:rPr lang="en-IN" sz="2400" dirty="0" err="1">
                <a:latin typeface="Tw Cen MT Condensed" pitchFamily="34" charset="0"/>
              </a:rPr>
              <a:t>onboard</a:t>
            </a:r>
            <a:r>
              <a:rPr lang="en-IN" sz="2400" dirty="0">
                <a:latin typeface="Tw Cen MT Condensed" pitchFamily="34" charset="0"/>
              </a:rPr>
              <a:t> without any major hindrances.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BUSINESS MODEL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13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IN" sz="2400" dirty="0">
                <a:latin typeface="Tw Cen MT Condensed" pitchFamily="34" charset="0"/>
              </a:rPr>
              <a:t>Adopting a Community-based model - Deeper customer involvement, User Experience, Tailor our services based on emerging customer trends easily.</a:t>
            </a:r>
          </a:p>
          <a:p>
            <a:pPr lvl="0">
              <a:spcBef>
                <a:spcPts val="1000"/>
              </a:spcBef>
            </a:pPr>
            <a:r>
              <a:rPr lang="en-IN" sz="2400" dirty="0">
                <a:latin typeface="Tw Cen MT Condensed" pitchFamily="34" charset="0"/>
              </a:rPr>
              <a:t>Revenue primarily achieved through:</a:t>
            </a:r>
          </a:p>
          <a:p>
            <a:pPr lvl="0">
              <a:spcBef>
                <a:spcPts val="1000"/>
              </a:spcBef>
            </a:pPr>
            <a:r>
              <a:rPr lang="en-IN" sz="2400" dirty="0">
                <a:latin typeface="Tw Cen MT Condensed" pitchFamily="34" charset="0"/>
              </a:rPr>
              <a:t>Commissions on each paid class taken by the student charging 10-15% much less than the Industry standard 20-35%.</a:t>
            </a:r>
          </a:p>
          <a:p>
            <a:pPr lvl="0">
              <a:spcBef>
                <a:spcPts val="1000"/>
              </a:spcBef>
            </a:pPr>
            <a:r>
              <a:rPr lang="en-IN" sz="2400" dirty="0">
                <a:latin typeface="Tw Cen MT Condensed" pitchFamily="34" charset="0"/>
              </a:rPr>
              <a:t>Focused Content Advertising for specific groups and localities based upon activity and making the advertising space integrated into the content.</a:t>
            </a:r>
          </a:p>
          <a:p>
            <a:pPr lvl="0">
              <a:spcBef>
                <a:spcPts val="1000"/>
              </a:spcBef>
            </a:pPr>
            <a:r>
              <a:rPr lang="en-IN" sz="2400" dirty="0">
                <a:latin typeface="Tw Cen MT Condensed" pitchFamily="34" charset="0"/>
              </a:rPr>
              <a:t>Acquiring data from the users that can save as a vital input for business analytics and Big Data.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7455F7F3-3A58-4BBB-95C7-CF706F9F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AE3D314-6F93-4D91-8C0F-E92657F465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w Cen MT Condensed Extra Bold" pitchFamily="34" charset="0"/>
              </a:rPr>
              <a:t>COMPETITIVE</a:t>
            </a:r>
            <a:br>
              <a:rPr lang="en-US" sz="4400" dirty="0" smtClean="0">
                <a:latin typeface="Tw Cen MT Condensed Extra Bold" pitchFamily="34" charset="0"/>
              </a:rPr>
            </a:br>
            <a:r>
              <a:rPr lang="en-US" sz="4400" dirty="0" smtClean="0">
                <a:latin typeface="Tw Cen MT Condensed Extra Bold" pitchFamily="34" charset="0"/>
              </a:rPr>
              <a:t>LANDSCAPE</a:t>
            </a:r>
            <a:endParaRPr lang="en-US" sz="4400" dirty="0">
              <a:latin typeface="Tw Cen MT Condensed Extra Bold" pitchFamily="34" charset="0"/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78757031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863</Words>
  <Application>Microsoft Office PowerPoint</Application>
  <PresentationFormat>Custom</PresentationFormat>
  <Paragraphs>60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tf78757031</vt:lpstr>
      <vt:lpstr>PowerPoint Presentation</vt:lpstr>
      <vt:lpstr>THE PROBLEM</vt:lpstr>
      <vt:lpstr>SOLUTION</vt:lpstr>
      <vt:lpstr>CORE FEATURES</vt:lpstr>
      <vt:lpstr>TARGET AUDIENCE</vt:lpstr>
      <vt:lpstr>MARKET SIZE</vt:lpstr>
      <vt:lpstr>GO TO MARKET STRATEGY</vt:lpstr>
      <vt:lpstr>BUSINESS MODEL</vt:lpstr>
      <vt:lpstr>COMPETITIVE LANDSCAPE</vt:lpstr>
      <vt:lpstr>UNIQUE ADVANTAGES</vt:lpstr>
      <vt:lpstr>THE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2020-07-18T13:49:03Z</dcterms:created>
  <dcterms:modified xsi:type="dcterms:W3CDTF">2020-07-18T17:44:54Z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